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C69D-9077-48BA-86F4-952BB63EBF12}" type="datetimeFigureOut">
              <a:rPr lang="es-ES" smtClean="0"/>
              <a:pPr/>
              <a:t>28/10/2012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0D90-BD4E-40ED-A0E9-B1EE1BC088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C69D-9077-48BA-86F4-952BB63EBF12}" type="datetimeFigureOut">
              <a:rPr lang="es-ES" smtClean="0"/>
              <a:pPr/>
              <a:t>28/10/2012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0D90-BD4E-40ED-A0E9-B1EE1BC088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C69D-9077-48BA-86F4-952BB63EBF12}" type="datetimeFigureOut">
              <a:rPr lang="es-ES" smtClean="0"/>
              <a:pPr/>
              <a:t>28/10/2012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0D90-BD4E-40ED-A0E9-B1EE1BC088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C69D-9077-48BA-86F4-952BB63EBF12}" type="datetimeFigureOut">
              <a:rPr lang="es-ES" smtClean="0"/>
              <a:pPr/>
              <a:t>28/10/2012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0D90-BD4E-40ED-A0E9-B1EE1BC088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C69D-9077-48BA-86F4-952BB63EBF12}" type="datetimeFigureOut">
              <a:rPr lang="es-ES" smtClean="0"/>
              <a:pPr/>
              <a:t>28/10/2012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0D90-BD4E-40ED-A0E9-B1EE1BC088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C69D-9077-48BA-86F4-952BB63EBF12}" type="datetimeFigureOut">
              <a:rPr lang="es-ES" smtClean="0"/>
              <a:pPr/>
              <a:t>28/10/2012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0D90-BD4E-40ED-A0E9-B1EE1BC088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C69D-9077-48BA-86F4-952BB63EBF12}" type="datetimeFigureOut">
              <a:rPr lang="es-ES" smtClean="0"/>
              <a:pPr/>
              <a:t>28/10/2012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0D90-BD4E-40ED-A0E9-B1EE1BC088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C69D-9077-48BA-86F4-952BB63EBF12}" type="datetimeFigureOut">
              <a:rPr lang="es-ES" smtClean="0"/>
              <a:pPr/>
              <a:t>28/10/2012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0D90-BD4E-40ED-A0E9-B1EE1BC088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C69D-9077-48BA-86F4-952BB63EBF12}" type="datetimeFigureOut">
              <a:rPr lang="es-ES" smtClean="0"/>
              <a:pPr/>
              <a:t>28/10/2012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0D90-BD4E-40ED-A0E9-B1EE1BC088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C69D-9077-48BA-86F4-952BB63EBF12}" type="datetimeFigureOut">
              <a:rPr lang="es-ES" smtClean="0"/>
              <a:pPr/>
              <a:t>28/10/2012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0D90-BD4E-40ED-A0E9-B1EE1BC088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C69D-9077-48BA-86F4-952BB63EBF12}" type="datetimeFigureOut">
              <a:rPr lang="es-ES" smtClean="0"/>
              <a:pPr/>
              <a:t>28/10/2012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0D90-BD4E-40ED-A0E9-B1EE1BC088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7C69D-9077-48BA-86F4-952BB63EBF12}" type="datetimeFigureOut">
              <a:rPr lang="es-ES" smtClean="0"/>
              <a:pPr/>
              <a:t>28/10/2012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F0D90-BD4E-40ED-A0E9-B1EE1BC088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EL  NÚMERO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Según Piaget el número se agrega a los objetos y no se extrae de ellos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CONSERVACIÓN DE CANTIDAD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Otra tarea lógica que contribuye a la construcción del Número, tiene relación con la conservación de cantidad, completar el concepto de número, como una representación de una propiedad estable de un conjunto de objetos. Para llegar a la conservación, debe ser capaz  de lograr una coordinación lógica basada en las acciones o transformaciones y no solo en el resultado final.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RELACIÓN DE INCLUSIÓN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Es imprescindible para entender el sentido operativo del número; según </a:t>
            </a:r>
            <a:r>
              <a:rPr lang="es-CL" dirty="0" err="1" smtClean="0"/>
              <a:t>Piaget</a:t>
            </a:r>
            <a:r>
              <a:rPr lang="es-CL" dirty="0" smtClean="0"/>
              <a:t>, la habilidad de clasificar se logre cuando el niño es capaz de establecer la relación del todo con las partes, se refiere  a la relación de inclusión.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QUE IMPLICA SABER UN NÚMERO</a:t>
            </a:r>
            <a:br>
              <a:rPr lang="es-CL" dirty="0" smtClean="0"/>
            </a:br>
            <a:r>
              <a:rPr lang="es-CL" dirty="0" smtClean="0"/>
              <a:t>  A. </a:t>
            </a:r>
            <a:r>
              <a:rPr lang="es-CL" dirty="0" err="1" smtClean="0"/>
              <a:t>Jofré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 smtClean="0"/>
              <a:t>1.-Contar con significado</a:t>
            </a:r>
          </a:p>
          <a:p>
            <a:r>
              <a:rPr lang="es-CL" dirty="0" smtClean="0"/>
              <a:t>2.- Componer y descomponer un número.</a:t>
            </a:r>
          </a:p>
          <a:p>
            <a:r>
              <a:rPr lang="es-CL" dirty="0" smtClean="0"/>
              <a:t>3.- Asociar a un conjunto de elementos el número que representa la cantidad.(Identificar)</a:t>
            </a:r>
          </a:p>
          <a:p>
            <a:r>
              <a:rPr lang="es-CL" dirty="0" smtClean="0"/>
              <a:t>4.- Asociar a un numeral dado el conjunto que tiene la cantidad de elementos correspondiente.(Reproducir).</a:t>
            </a:r>
          </a:p>
          <a:p>
            <a:r>
              <a:rPr lang="es-CL" dirty="0" smtClean="0"/>
              <a:t>5.- Leer numerales.</a:t>
            </a:r>
          </a:p>
          <a:p>
            <a:r>
              <a:rPr lang="es-CL" dirty="0" smtClean="0"/>
              <a:t>6.- Escribir los numerales.</a:t>
            </a:r>
          </a:p>
          <a:p>
            <a:r>
              <a:rPr lang="es-CL" dirty="0" smtClean="0"/>
              <a:t>7.- Determinar sucesor y antecesor de un número.</a:t>
            </a:r>
          </a:p>
          <a:p>
            <a:r>
              <a:rPr lang="es-CL" dirty="0" smtClean="0"/>
              <a:t>8.- Completar sucesiones numéricas.</a:t>
            </a:r>
          </a:p>
          <a:p>
            <a:r>
              <a:rPr lang="es-CL" dirty="0" smtClean="0"/>
              <a:t>9.- Establecer relaciones de orden entre dos o </a:t>
            </a:r>
            <a:r>
              <a:rPr lang="es-CL" smtClean="0"/>
              <a:t>más números.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NÚMERO( conceptos)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Es una propiedad, no es una cosa; </a:t>
            </a:r>
            <a:r>
              <a:rPr lang="es-CL" dirty="0" smtClean="0">
                <a:solidFill>
                  <a:schemeClr val="accent1"/>
                </a:solidFill>
              </a:rPr>
              <a:t>Ejemplo: la redondez de las curvas es una propiedad; la redondez no es una cosa, la cosa es la curva que tiene como propiedad la redondez</a:t>
            </a:r>
            <a:r>
              <a:rPr lang="es-CL" dirty="0" smtClean="0"/>
              <a:t>. Las propiedades no existen concretamente; la propiedad numérica de los objetos no ocurre, solo se da en un conjunto de objetos.</a:t>
            </a:r>
          </a:p>
          <a:p>
            <a:r>
              <a:rPr lang="es-CL" dirty="0" smtClean="0"/>
              <a:t>El descubrir la noción de propiedad numérica, es la tarea de aprendizaje en los niños cuando quieren conocer el número.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EL NÚMERO (conceptos)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 smtClean="0"/>
              <a:t>En un niño normal se requiere alrededor de cinco años, más o menos desde los 2 hasta los 7 años de edad, para aprender a manejar coherentemente tales números y saber aplicarlos a una variedad de situaciones.</a:t>
            </a:r>
          </a:p>
          <a:p>
            <a:r>
              <a:rPr lang="es-CL" dirty="0" smtClean="0"/>
              <a:t>El niño conoce el nombre de los números antes de comprender su significado. Basados en las primeras experiencias matemáticas, surge en el niño la necesidad de cuantificar los datos(contar mecánicamente)</a:t>
            </a:r>
          </a:p>
          <a:p>
            <a:r>
              <a:rPr lang="es-CL" dirty="0" smtClean="0"/>
              <a:t>El número es fruto de adquisiciones sucesivas, que llevan implícita la necesidad de razonamiento operatorio, su estudio se basa en la experiencia de acciones con los objetos y sobre los objetos.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EL NÚMERO (según diferentes autores)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>
                <a:solidFill>
                  <a:schemeClr val="accent1"/>
                </a:solidFill>
              </a:rPr>
              <a:t>La idea de número se adquiere en forma gradual y sucesiva. Es por ello que resulta inútil, insistir en el aprendizaje de operaciones con números, si no han desarrollado las capacidades más elementales que las sustentan. (</a:t>
            </a:r>
            <a:r>
              <a:rPr lang="es-CL" dirty="0">
                <a:solidFill>
                  <a:schemeClr val="accent1"/>
                </a:solidFill>
              </a:rPr>
              <a:t>M</a:t>
            </a:r>
            <a:r>
              <a:rPr lang="es-CL" dirty="0" smtClean="0">
                <a:solidFill>
                  <a:schemeClr val="accent1"/>
                </a:solidFill>
              </a:rPr>
              <a:t>ilicic y Schmidt).</a:t>
            </a:r>
          </a:p>
          <a:p>
            <a:r>
              <a:rPr lang="es-CL" dirty="0" smtClean="0">
                <a:solidFill>
                  <a:schemeClr val="accent2"/>
                </a:solidFill>
              </a:rPr>
              <a:t>El número no se ha abstraído de los objetos, como característica física, sino más bien de las propias acciones que intervienen en la experiencia (afectiva o mental) y que la hace posible .(Piaget)</a:t>
            </a:r>
            <a:endParaRPr lang="es-E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EL NÚMERO (según diversos autores)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Gran parte del fracaso escolar se debe a una enseñanza prematura y por lo tanto, no solo debe transformarse el contenido de los programas, sino también hacer cambios radicales en los métodos de enseñanza; la respuesta está en la metodología activa en que se busca inducir al estudiante al razonamiento, en que cada ensayo y error del estudiante entregue al profesor una clave acerca de su modo de razonamiento. Gilbert (2000)</a:t>
            </a:r>
          </a:p>
          <a:p>
            <a:r>
              <a:rPr lang="es-CL" dirty="0" smtClean="0">
                <a:solidFill>
                  <a:schemeClr val="bg2">
                    <a:lumMod val="25000"/>
                  </a:schemeClr>
                </a:solidFill>
              </a:rPr>
              <a:t>La metodología debe estar siempre ligada con la realidad concreta, con la manipulación de materiales, y es a partir de estas experiencias como el niño debe descubrir las propiedades de los objetos. </a:t>
            </a:r>
            <a:r>
              <a:rPr lang="es-CL" dirty="0" err="1" smtClean="0">
                <a:solidFill>
                  <a:schemeClr val="bg2">
                    <a:lumMod val="25000"/>
                  </a:schemeClr>
                </a:solidFill>
              </a:rPr>
              <a:t>A.Cofré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NATURALEZA DEL NÚMERO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L" dirty="0" smtClean="0"/>
              <a:t>Según Piaget:</a:t>
            </a:r>
          </a:p>
          <a:p>
            <a:pPr>
              <a:buNone/>
            </a:pPr>
            <a:r>
              <a:rPr lang="es-CL" dirty="0" smtClean="0"/>
              <a:t>El Conocimiento primero es </a:t>
            </a:r>
            <a:r>
              <a:rPr lang="es-CL" dirty="0" smtClean="0">
                <a:solidFill>
                  <a:srgbClr val="FF0000"/>
                </a:solidFill>
              </a:rPr>
              <a:t>Físico</a:t>
            </a:r>
            <a:r>
              <a:rPr lang="es-CL" dirty="0" smtClean="0"/>
              <a:t> (</a:t>
            </a:r>
            <a:r>
              <a:rPr lang="es-CL" dirty="0" err="1" smtClean="0"/>
              <a:t>Ej</a:t>
            </a:r>
            <a:r>
              <a:rPr lang="es-CL" dirty="0" smtClean="0"/>
              <a:t> se lanza una moneda al aire …….)</a:t>
            </a:r>
          </a:p>
          <a:p>
            <a:pPr>
              <a:buNone/>
            </a:pPr>
            <a:r>
              <a:rPr lang="es-CL" dirty="0" smtClean="0"/>
              <a:t>Luego el Conocimiento se desarrolla a un nivel </a:t>
            </a:r>
            <a:r>
              <a:rPr lang="es-CL" dirty="0" smtClean="0">
                <a:solidFill>
                  <a:srgbClr val="FF0000"/>
                </a:solidFill>
              </a:rPr>
              <a:t>Lógico –matemático </a:t>
            </a:r>
            <a:r>
              <a:rPr lang="es-CL" dirty="0" smtClean="0"/>
              <a:t>(</a:t>
            </a:r>
            <a:r>
              <a:rPr lang="es-CL" dirty="0" err="1" smtClean="0"/>
              <a:t>Ej</a:t>
            </a:r>
            <a:r>
              <a:rPr lang="es-CL" dirty="0" smtClean="0"/>
              <a:t> se lanza una moneda al aire……).</a:t>
            </a:r>
          </a:p>
          <a:p>
            <a:pPr>
              <a:buNone/>
            </a:pPr>
            <a:r>
              <a:rPr lang="es-CL" dirty="0" smtClean="0"/>
              <a:t>Partiendo de una </a:t>
            </a:r>
            <a:r>
              <a:rPr lang="es-CL" dirty="0">
                <a:solidFill>
                  <a:srgbClr val="FF0000"/>
                </a:solidFill>
              </a:rPr>
              <a:t>A</a:t>
            </a:r>
            <a:r>
              <a:rPr lang="es-CL" dirty="0" smtClean="0">
                <a:solidFill>
                  <a:srgbClr val="FF0000"/>
                </a:solidFill>
              </a:rPr>
              <a:t>bstracción Empírica</a:t>
            </a:r>
            <a:r>
              <a:rPr lang="es-CL" dirty="0" smtClean="0"/>
              <a:t> y estableciendo relaciones mentales con los objetos, se logra una</a:t>
            </a:r>
            <a:r>
              <a:rPr lang="es-CL" dirty="0" smtClean="0">
                <a:solidFill>
                  <a:srgbClr val="FF0000"/>
                </a:solidFill>
              </a:rPr>
              <a:t> Abstracción Reflexiva</a:t>
            </a:r>
            <a:endParaRPr lang="es-CL" dirty="0" smtClean="0"/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El Número, se aprende, partiendo desde </a:t>
            </a:r>
          </a:p>
          <a:p>
            <a:endParaRPr lang="es-CL" dirty="0"/>
          </a:p>
          <a:p>
            <a:pPr>
              <a:buNone/>
            </a:pPr>
            <a:r>
              <a:rPr lang="es-CL" dirty="0" smtClean="0">
                <a:solidFill>
                  <a:schemeClr val="tx2">
                    <a:lumMod val="75000"/>
                  </a:schemeClr>
                </a:solidFill>
              </a:rPr>
              <a:t>     Abstracción Empírica.</a:t>
            </a:r>
          </a:p>
          <a:p>
            <a:pPr>
              <a:buNone/>
            </a:pPr>
            <a:r>
              <a:rPr lang="es-CL" dirty="0" smtClean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</a:p>
          <a:p>
            <a:pPr>
              <a:buNone/>
            </a:pPr>
            <a:endParaRPr lang="es-CL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s-CL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s-CL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CL" dirty="0" smtClean="0">
                <a:solidFill>
                  <a:schemeClr val="tx2">
                    <a:lumMod val="75000"/>
                  </a:schemeClr>
                </a:solidFill>
              </a:rPr>
              <a:t>    Abstracción Reflexiva.</a:t>
            </a:r>
          </a:p>
          <a:p>
            <a:pPr>
              <a:buNone/>
            </a:pPr>
            <a:r>
              <a:rPr lang="es-CL" dirty="0" smtClean="0">
                <a:solidFill>
                  <a:schemeClr val="tx2">
                    <a:lumMod val="75000"/>
                  </a:schemeClr>
                </a:solidFill>
              </a:rPr>
              <a:t>(no se producen independientemente)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6215074" y="3143248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La teoría informa la manera de enfrentar la enseñanza del NÚMERO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Cardinal- Ordinal</a:t>
            </a:r>
          </a:p>
          <a:p>
            <a:pPr>
              <a:buNone/>
            </a:pPr>
            <a:r>
              <a:rPr lang="es-CL" dirty="0" smtClean="0">
                <a:solidFill>
                  <a:schemeClr val="accent4">
                    <a:lumMod val="75000"/>
                  </a:schemeClr>
                </a:solidFill>
              </a:rPr>
              <a:t>                   </a:t>
            </a:r>
            <a:r>
              <a:rPr lang="es-CL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#5</a:t>
            </a:r>
          </a:p>
          <a:p>
            <a:pPr>
              <a:buNone/>
            </a:pPr>
            <a:r>
              <a:rPr lang="es-CL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[1- 2 – 3 – 4 – 5] – 6  - 7 </a:t>
            </a:r>
          </a:p>
          <a:p>
            <a:pPr>
              <a:buNone/>
            </a:pP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s-CL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                            </a:t>
            </a:r>
          </a:p>
          <a:p>
            <a:pPr>
              <a:buNone/>
            </a:pP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s-CL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                quinto </a:t>
            </a:r>
          </a:p>
          <a:p>
            <a:pPr>
              <a:buNone/>
            </a:pPr>
            <a:endParaRPr lang="es-CL" dirty="0">
              <a:solidFill>
                <a:schemeClr val="accent4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CL" dirty="0" smtClean="0">
                <a:solidFill>
                  <a:srgbClr val="FF0000"/>
                </a:solidFill>
              </a:rPr>
              <a:t>Número Cardinal</a:t>
            </a:r>
            <a:r>
              <a:rPr lang="es-CL" dirty="0" smtClean="0"/>
              <a:t>: se refiere al aspecto cuantitativo de un conjunto de objetos.</a:t>
            </a:r>
          </a:p>
          <a:p>
            <a:pPr>
              <a:buNone/>
            </a:pPr>
            <a:r>
              <a:rPr lang="es-CL" dirty="0" smtClean="0">
                <a:solidFill>
                  <a:srgbClr val="FF0000"/>
                </a:solidFill>
              </a:rPr>
              <a:t>Número Ordinal</a:t>
            </a:r>
            <a:r>
              <a:rPr lang="es-CL" dirty="0" smtClean="0"/>
              <a:t>: se refiere  a la cualidad de orden o ubicación (lugar) que ocupa en una serie ordenada.</a:t>
            </a:r>
          </a:p>
          <a:p>
            <a:pPr>
              <a:buNone/>
            </a:pPr>
            <a:r>
              <a:rPr lang="es-CL" dirty="0" smtClean="0">
                <a:solidFill>
                  <a:srgbClr val="00B0F0"/>
                </a:solidFill>
              </a:rPr>
              <a:t>AMBOS DEBEN CONSTRUIRSE SIMULTANEAMENTE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9" name="8 Flecha abajo"/>
          <p:cNvSpPr/>
          <p:nvPr/>
        </p:nvSpPr>
        <p:spPr>
          <a:xfrm>
            <a:off x="2500298" y="2928934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RELACIÓN BIUNÍVOCA (relación de correspondencia)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s-CL" dirty="0" smtClean="0"/>
          </a:p>
          <a:p>
            <a:r>
              <a:rPr lang="es-CL" dirty="0" smtClean="0"/>
              <a:t>                             </a:t>
            </a:r>
            <a:endParaRPr lang="es-CL" dirty="0"/>
          </a:p>
          <a:p>
            <a:pPr>
              <a:buNone/>
            </a:pPr>
            <a:r>
              <a:rPr lang="es-CL" dirty="0" smtClean="0"/>
              <a:t>      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  <a:p>
            <a:pPr>
              <a:buNone/>
            </a:pPr>
            <a:r>
              <a:rPr lang="es-CL" dirty="0" smtClean="0"/>
              <a:t>Conj. Cucharas  </a:t>
            </a:r>
            <a:r>
              <a:rPr lang="es-CL" dirty="0" smtClean="0">
                <a:latin typeface="Times New Roman"/>
                <a:cs typeface="Times New Roman"/>
              </a:rPr>
              <a:t>#5</a:t>
            </a:r>
          </a:p>
          <a:p>
            <a:pPr>
              <a:buNone/>
            </a:pPr>
            <a:r>
              <a:rPr lang="es-CL" dirty="0" smtClean="0">
                <a:latin typeface="Times New Roman"/>
                <a:cs typeface="Times New Roman"/>
              </a:rPr>
              <a:t>Conj. Tazas      # 5</a:t>
            </a:r>
            <a:r>
              <a:rPr lang="es-CL" dirty="0" smtClean="0"/>
              <a:t>     </a:t>
            </a:r>
          </a:p>
          <a:p>
            <a:pPr>
              <a:buNone/>
            </a:pPr>
            <a:r>
              <a:rPr lang="es-CL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↔  Conj. Equivalentes</a:t>
            </a:r>
            <a:endParaRPr lang="es-C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CL" dirty="0" smtClean="0"/>
              <a:t>                                  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CL" dirty="0" err="1" smtClean="0"/>
              <a:t>Dienes</a:t>
            </a:r>
            <a:r>
              <a:rPr lang="es-CL" dirty="0" smtClean="0"/>
              <a:t>, postula el juego matemático, principalmente el juego de la correspondencia uno a uno, usando material concreto y figurativo. Luego establece como consecuencia la </a:t>
            </a:r>
            <a:r>
              <a:rPr lang="es-CL" dirty="0" smtClean="0">
                <a:solidFill>
                  <a:srgbClr val="FF0000"/>
                </a:solidFill>
              </a:rPr>
              <a:t>EQUIVALENCIA</a:t>
            </a:r>
            <a:endParaRPr lang="es-ES" dirty="0"/>
          </a:p>
        </p:txBody>
      </p:sp>
      <p:pic>
        <p:nvPicPr>
          <p:cNvPr id="1029" name="Picture 5" descr="C:\Documents and Settings\SIGRID\Configuración local\Archivos temporales de Internet\Content.IE5\0PEOJGRH\MM900254455[2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496"/>
            <a:ext cx="833440" cy="980517"/>
          </a:xfrm>
          <a:prstGeom prst="rect">
            <a:avLst/>
          </a:prstGeom>
          <a:noFill/>
        </p:spPr>
      </p:pic>
      <p:pic>
        <p:nvPicPr>
          <p:cNvPr id="1030" name="Picture 6" descr="C:\Documents and Settings\SIGRID\Configuración local\Archivos temporales de Internet\Content.IE5\0PEOJGRH\MM900254455[2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928934"/>
            <a:ext cx="809625" cy="952500"/>
          </a:xfrm>
          <a:prstGeom prst="rect">
            <a:avLst/>
          </a:prstGeom>
          <a:noFill/>
        </p:spPr>
      </p:pic>
      <p:pic>
        <p:nvPicPr>
          <p:cNvPr id="1031" name="Picture 7" descr="C:\Documents and Settings\SIGRID\Configuración local\Archivos temporales de Internet\Content.IE5\0PEOJGRH\MM900254455[2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928934"/>
            <a:ext cx="809625" cy="952500"/>
          </a:xfrm>
          <a:prstGeom prst="rect">
            <a:avLst/>
          </a:prstGeom>
          <a:noFill/>
        </p:spPr>
      </p:pic>
      <p:pic>
        <p:nvPicPr>
          <p:cNvPr id="1032" name="Picture 8" descr="C:\Documents and Settings\SIGRID\Configuración local\Archivos temporales de Internet\Content.IE5\0PEOJGRH\MM900254455[2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928934"/>
            <a:ext cx="809625" cy="952500"/>
          </a:xfrm>
          <a:prstGeom prst="rect">
            <a:avLst/>
          </a:prstGeom>
          <a:noFill/>
        </p:spPr>
      </p:pic>
      <p:pic>
        <p:nvPicPr>
          <p:cNvPr id="1033" name="Picture 9" descr="C:\Documents and Settings\SIGRID\Configuración local\Archivos temporales de Internet\Content.IE5\0PEOJGRH\MM900254455[2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928934"/>
            <a:ext cx="809625" cy="952500"/>
          </a:xfrm>
          <a:prstGeom prst="rect">
            <a:avLst/>
          </a:prstGeom>
          <a:noFill/>
        </p:spPr>
      </p:pic>
      <p:pic>
        <p:nvPicPr>
          <p:cNvPr id="1034" name="Picture 10" descr="C:\Documents and Settings\SIGRID\Configuración local\Archivos temporales de Internet\Content.IE5\0PEOJGRH\MP900337251[2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724576"/>
            <a:ext cx="714380" cy="509591"/>
          </a:xfrm>
          <a:prstGeom prst="rect">
            <a:avLst/>
          </a:prstGeom>
          <a:noFill/>
        </p:spPr>
      </p:pic>
      <p:pic>
        <p:nvPicPr>
          <p:cNvPr id="1035" name="Picture 11" descr="C:\Documents and Settings\SIGRID\Configuración local\Archivos temporales de Internet\Content.IE5\0PEOJGRH\MP900337251[2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826493"/>
            <a:ext cx="714380" cy="509591"/>
          </a:xfrm>
          <a:prstGeom prst="rect">
            <a:avLst/>
          </a:prstGeom>
          <a:noFill/>
        </p:spPr>
      </p:pic>
      <p:pic>
        <p:nvPicPr>
          <p:cNvPr id="1036" name="Picture 12" descr="C:\Documents and Settings\SIGRID\Configuración local\Archivos temporales de Internet\Content.IE5\0PEOJGRH\MP900337251[2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785536"/>
            <a:ext cx="714380" cy="509591"/>
          </a:xfrm>
          <a:prstGeom prst="rect">
            <a:avLst/>
          </a:prstGeom>
          <a:noFill/>
        </p:spPr>
      </p:pic>
      <p:pic>
        <p:nvPicPr>
          <p:cNvPr id="1037" name="Picture 13" descr="C:\Documents and Settings\SIGRID\Configuración local\Archivos temporales de Internet\Content.IE5\0PEOJGRH\MP900337251[2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1857364"/>
            <a:ext cx="813980" cy="580639"/>
          </a:xfrm>
          <a:prstGeom prst="rect">
            <a:avLst/>
          </a:prstGeom>
          <a:noFill/>
        </p:spPr>
      </p:pic>
      <p:pic>
        <p:nvPicPr>
          <p:cNvPr id="1038" name="Picture 14" descr="C:\Documents and Settings\SIGRID\Configuración local\Archivos temporales de Internet\Content.IE5\0PEOJGRH\MP900337251[2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1856974"/>
            <a:ext cx="785818" cy="560550"/>
          </a:xfrm>
          <a:prstGeom prst="rect">
            <a:avLst/>
          </a:prstGeom>
          <a:noFill/>
        </p:spPr>
      </p:pic>
      <p:sp>
        <p:nvSpPr>
          <p:cNvPr id="18" name="17 Flecha abajo"/>
          <p:cNvSpPr/>
          <p:nvPr/>
        </p:nvSpPr>
        <p:spPr>
          <a:xfrm>
            <a:off x="571472" y="2285992"/>
            <a:ext cx="7143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Flecha abajo"/>
          <p:cNvSpPr/>
          <p:nvPr/>
        </p:nvSpPr>
        <p:spPr>
          <a:xfrm>
            <a:off x="1357290" y="2357430"/>
            <a:ext cx="45719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lecha abajo"/>
          <p:cNvSpPr/>
          <p:nvPr/>
        </p:nvSpPr>
        <p:spPr>
          <a:xfrm>
            <a:off x="2285984" y="2428868"/>
            <a:ext cx="7143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lecha abajo"/>
          <p:cNvSpPr/>
          <p:nvPr/>
        </p:nvSpPr>
        <p:spPr>
          <a:xfrm>
            <a:off x="3143240" y="2357430"/>
            <a:ext cx="14287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abajo"/>
          <p:cNvSpPr/>
          <p:nvPr/>
        </p:nvSpPr>
        <p:spPr>
          <a:xfrm>
            <a:off x="4143372" y="2428868"/>
            <a:ext cx="45719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ACTIVIDAD DE CONTAR (Alicia </a:t>
            </a:r>
            <a:r>
              <a:rPr lang="es-CL" dirty="0" err="1"/>
              <a:t>C</a:t>
            </a:r>
            <a:r>
              <a:rPr lang="es-CL" dirty="0" err="1" smtClean="0"/>
              <a:t>ofré</a:t>
            </a:r>
            <a:r>
              <a:rPr lang="es-CL" dirty="0" smtClean="0"/>
              <a:t>)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Propone que una forma de utilizar el número, es especificar el tamaño de la colección (conjunto); para poder determinarlo debe contarlo, esto es</a:t>
            </a:r>
            <a:r>
              <a:rPr lang="es-CL" dirty="0" smtClean="0">
                <a:solidFill>
                  <a:schemeClr val="accent1"/>
                </a:solidFill>
              </a:rPr>
              <a:t> la sucesiva asignación de un número a los objetos particulares que constituyen una serie , </a:t>
            </a:r>
            <a:r>
              <a:rPr lang="es-CL" dirty="0" smtClean="0"/>
              <a:t>el número con que se termina el conteo de la colección representa el tamaño de la colección entera,( este aspecto liga entre si los aspectos cardinal y ordinal)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925</Words>
  <Application>Microsoft Office PowerPoint</Application>
  <PresentationFormat>Presentación en pantalla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EL  NÚMERO</vt:lpstr>
      <vt:lpstr>EL NÚMERO( conceptos)</vt:lpstr>
      <vt:lpstr>EL NÚMERO (conceptos)</vt:lpstr>
      <vt:lpstr>EL NÚMERO (según diferentes autores)</vt:lpstr>
      <vt:lpstr>EL NÚMERO (según diversos autores)</vt:lpstr>
      <vt:lpstr>NATURALEZA DEL NÚMERO</vt:lpstr>
      <vt:lpstr>La teoría informa la manera de enfrentar la enseñanza del NÚMERO</vt:lpstr>
      <vt:lpstr>RELACIÓN BIUNÍVOCA (relación de correspondencia)</vt:lpstr>
      <vt:lpstr>ACTIVIDAD DE CONTAR (Alicia Cofré)</vt:lpstr>
      <vt:lpstr>CONSERVACIÓN DE CANTIDAD</vt:lpstr>
      <vt:lpstr>RELACIÓN DE INCLUSIÓN</vt:lpstr>
      <vt:lpstr>QUE IMPLICA SABER UN NÚMERO   A. Jofré</vt:lpstr>
    </vt:vector>
  </TitlesOfParts>
  <Company>WILSON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 NÚMERO</dc:title>
  <dc:creator>SIGRID</dc:creator>
  <cp:lastModifiedBy>Propietario</cp:lastModifiedBy>
  <cp:revision>10</cp:revision>
  <dcterms:created xsi:type="dcterms:W3CDTF">2010-09-07T03:24:16Z</dcterms:created>
  <dcterms:modified xsi:type="dcterms:W3CDTF">2012-10-28T19:42:30Z</dcterms:modified>
</cp:coreProperties>
</file>